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5" r:id="rId2"/>
    <p:sldId id="267" r:id="rId3"/>
    <p:sldId id="256" r:id="rId4"/>
    <p:sldId id="261" r:id="rId5"/>
    <p:sldId id="258" r:id="rId6"/>
    <p:sldId id="272" r:id="rId7"/>
    <p:sldId id="260" r:id="rId8"/>
    <p:sldId id="268" r:id="rId9"/>
    <p:sldId id="262" r:id="rId10"/>
    <p:sldId id="271" r:id="rId11"/>
    <p:sldId id="273" r:id="rId12"/>
    <p:sldId id="270" r:id="rId13"/>
  </p:sldIdLst>
  <p:sldSz cx="9144000" cy="6858000" type="screen4x3"/>
  <p:notesSz cx="6858000" cy="9144000"/>
  <p:custDataLst>
    <p:tags r:id="rId15"/>
  </p:custDataLst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DA83B6-E925-44FD-9B00-546D73EA8195}" type="datetimeFigureOut">
              <a:rPr lang="en-US" smtClean="0"/>
              <a:t>12/03/2021</a:t>
            </a:fld>
            <a:endParaRPr lang="en-US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en-US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463132-CA29-46B0-A1FD-8FC0B232E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4513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Hình ảnh của Bản chiế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ơi giữ chỗ cho Ghi chú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463132-CA29-46B0-A1FD-8FC0B232E535}" type="slidenum">
              <a:rPr lang="en-US" smtClean="0"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0E4C0-3C85-4EF5-AE90-C99483619FFC}" type="datetimeFigureOut">
              <a:rPr lang="vi-VN" smtClean="0"/>
              <a:pPr/>
              <a:t>12/03/2021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99F1C-FF19-4185-942B-269519E1445A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WordArt 20"/>
          <p:cNvSpPr>
            <a:spLocks noChangeArrowheads="1" noChangeShapeType="1" noTextEdit="1"/>
          </p:cNvSpPr>
          <p:nvPr/>
        </p:nvSpPr>
        <p:spPr bwMode="auto">
          <a:xfrm>
            <a:off x="685800" y="1524000"/>
            <a:ext cx="78105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00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- Lớp 3B</a:t>
            </a:r>
          </a:p>
        </p:txBody>
      </p:sp>
      <p:sp>
        <p:nvSpPr>
          <p:cNvPr id="4100" name="WordArt 21"/>
          <p:cNvSpPr>
            <a:spLocks noChangeArrowheads="1" noChangeShapeType="1" noTextEdit="1"/>
          </p:cNvSpPr>
          <p:nvPr/>
        </p:nvSpPr>
        <p:spPr bwMode="auto">
          <a:xfrm>
            <a:off x="381000" y="3276600"/>
            <a:ext cx="8534400" cy="3352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tập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chung</a:t>
            </a:r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/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( </a:t>
            </a:r>
            <a:r>
              <a:rPr lang="en-US" sz="3600" b="1" kern="10" dirty="0" err="1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Trang</a:t>
            </a:r>
            <a:r>
              <a:rPr lang="en-US" sz="3600" b="1" kern="10" dirty="0" smtClean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178 </a:t>
            </a:r>
            <a:r>
              <a:rPr lang="en-US" sz="36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)</a:t>
            </a:r>
          </a:p>
          <a:p>
            <a:pPr algn="ctr"/>
            <a:endParaRPr lang="en-US" sz="3600" b="1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1905000" y="533400"/>
            <a:ext cx="5181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905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FF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VNI-Cooper"/>
              </a:rPr>
              <a:t>DAËN DOØ</a:t>
            </a:r>
          </a:p>
        </p:txBody>
      </p:sp>
      <p:pic>
        <p:nvPicPr>
          <p:cNvPr id="15363" name="Picture 5" descr="book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2438400"/>
            <a:ext cx="7148513" cy="32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31944105_993802167450635_3042991403027136512_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571500" y="0"/>
            <a:ext cx="10287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WordArt 2"/>
          <p:cNvSpPr>
            <a:spLocks noChangeArrowheads="1" noChangeShapeType="1" noTextEdit="1"/>
          </p:cNvSpPr>
          <p:nvPr/>
        </p:nvSpPr>
        <p:spPr bwMode="auto">
          <a:xfrm rot="227216">
            <a:off x="633413" y="277813"/>
            <a:ext cx="7613650" cy="4344987"/>
          </a:xfrm>
          <a:prstGeom prst="rect">
            <a:avLst/>
          </a:prstGeom>
        </p:spPr>
        <p:txBody>
          <a:bodyPr wrap="none" fromWordArt="1">
            <a:prstTxWarp prst="textDeflateTop">
              <a:avLst>
                <a:gd name="adj" fmla="val 46875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>
                        <a:alpha val="57001"/>
                      </a:srgbClr>
                    </a:gs>
                    <a:gs pos="100000">
                      <a:srgbClr val="66FFFF"/>
                    </a:gs>
                  </a:gsLst>
                  <a:lin ang="5160000" scaled="1"/>
                </a:gradFill>
                <a:latin typeface="Times New Roman"/>
                <a:cs typeface="Times New Roman"/>
              </a:rPr>
              <a:t> Chúc các em chăm ngoan,học tốt !</a:t>
            </a:r>
          </a:p>
          <a:p>
            <a:pPr algn="ctr"/>
            <a:r>
              <a:rPr lang="vi-VN" sz="36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00FF00">
                        <a:alpha val="57001"/>
                      </a:srgbClr>
                    </a:gs>
                    <a:gs pos="100000">
                      <a:srgbClr val="66FFFF"/>
                    </a:gs>
                  </a:gsLst>
                  <a:lin ang="5160000" scaled="1"/>
                </a:gradFill>
                <a:latin typeface="Times New Roman"/>
                <a:cs typeface="Times New Roman"/>
              </a:rPr>
              <a:t>Chào tạm biệt!</a:t>
            </a:r>
            <a:endParaRPr lang="en-US" sz="36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00FF00">
                      <a:alpha val="57001"/>
                    </a:srgbClr>
                  </a:gs>
                  <a:gs pos="100000">
                    <a:srgbClr val="66FFFF"/>
                  </a:gs>
                </a:gsLst>
                <a:lin ang="516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16387" name="Picture 3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2475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4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17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381000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mb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3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13"/>
          <p:cNvSpPr>
            <a:spLocks noChangeArrowheads="1"/>
          </p:cNvSpPr>
          <p:nvPr/>
        </p:nvSpPr>
        <p:spPr bwMode="auto">
          <a:xfrm>
            <a:off x="1600200" y="1295400"/>
            <a:ext cx="5029200" cy="3581400"/>
          </a:xfrm>
          <a:prstGeom prst="star32">
            <a:avLst>
              <a:gd name="adj" fmla="val 37500"/>
            </a:avLst>
          </a:prstGeom>
          <a:gradFill rotWithShape="0">
            <a:gsLst>
              <a:gs pos="0">
                <a:srgbClr val="0000FF"/>
              </a:gs>
              <a:gs pos="50000">
                <a:srgbClr val="FFFF00"/>
              </a:gs>
              <a:gs pos="100000">
                <a:srgbClr val="0000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Kiểm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tra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bài</a:t>
            </a:r>
            <a:r>
              <a:rPr lang="en-US" sz="4000" b="1" dirty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cs typeface="Arial" charset="0"/>
              </a:rPr>
              <a:t>cũ</a:t>
            </a:r>
            <a:endParaRPr lang="en-US" sz="4000" b="1" dirty="0">
              <a:solidFill>
                <a:srgbClr val="FF0000"/>
              </a:solidFill>
              <a:cs typeface="Arial" charset="0"/>
            </a:endParaRPr>
          </a:p>
        </p:txBody>
      </p:sp>
      <p:pic>
        <p:nvPicPr>
          <p:cNvPr id="5123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44196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5715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24800" y="3124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00800" y="5410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57912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457200"/>
            <a:ext cx="8512606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1.</a:t>
            </a:r>
            <a:r>
              <a:rPr lang="vi-VN" sz="2800" dirty="0">
                <a:latin typeface="+mj-lt"/>
              </a:rPr>
              <a:t> a) Viết số liền </a:t>
            </a:r>
            <a:r>
              <a:rPr lang="vi-VN" sz="2800" dirty="0" smtClean="0">
                <a:latin typeface="+mj-lt"/>
              </a:rPr>
              <a:t>trước </a:t>
            </a:r>
            <a:r>
              <a:rPr lang="vi-VN" sz="2800" dirty="0">
                <a:latin typeface="+mj-lt"/>
              </a:rPr>
              <a:t>của </a:t>
            </a:r>
            <a:r>
              <a:rPr lang="vi-VN" sz="2800" dirty="0" smtClean="0">
                <a:latin typeface="+mj-lt"/>
              </a:rPr>
              <a:t>mỗi số sau: 8270; 35 461;10 000</a:t>
            </a:r>
            <a:endParaRPr lang="en-US" sz="2800" dirty="0" smtClean="0">
              <a:latin typeface="+mj-lt"/>
            </a:endParaRPr>
          </a:p>
          <a:p>
            <a:endParaRPr lang="vi-VN" sz="2800" dirty="0" smtClean="0">
              <a:latin typeface="+mj-lt"/>
            </a:endParaRPr>
          </a:p>
          <a:p>
            <a:r>
              <a:rPr lang="vi-VN" sz="2800" dirty="0" smtClean="0"/>
              <a:t>          </a:t>
            </a:r>
            <a:r>
              <a:rPr lang="vi-VN" sz="2800" dirty="0" smtClean="0">
                <a:latin typeface="+mj-lt"/>
              </a:rPr>
              <a:t>Số </a:t>
            </a:r>
            <a:r>
              <a:rPr lang="vi-VN" sz="2800" dirty="0">
                <a:latin typeface="+mj-lt"/>
              </a:rPr>
              <a:t>liền trước của số 8270 là số 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8269</a:t>
            </a:r>
          </a:p>
          <a:p>
            <a:pPr marL="457200" indent="-457200"/>
            <a:r>
              <a:rPr lang="vi-VN" sz="2800" dirty="0">
                <a:latin typeface="+mj-lt"/>
              </a:rPr>
              <a:t>     </a:t>
            </a:r>
            <a:r>
              <a:rPr lang="vi-VN" sz="2800" dirty="0" smtClean="0">
                <a:latin typeface="+mj-lt"/>
              </a:rPr>
              <a:t>      Số </a:t>
            </a:r>
            <a:r>
              <a:rPr lang="vi-VN" sz="2800" dirty="0">
                <a:latin typeface="+mj-lt"/>
              </a:rPr>
              <a:t>liền trước của số 35 461 là số 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35 460 </a:t>
            </a:r>
          </a:p>
          <a:p>
            <a:pPr marL="457200" indent="-457200"/>
            <a:r>
              <a:rPr lang="vi-VN" sz="2800" dirty="0">
                <a:latin typeface="+mj-lt"/>
              </a:rPr>
              <a:t>     </a:t>
            </a:r>
            <a:r>
              <a:rPr lang="vi-VN" sz="2800" dirty="0" smtClean="0">
                <a:latin typeface="+mj-lt"/>
              </a:rPr>
              <a:t>      Số </a:t>
            </a:r>
            <a:r>
              <a:rPr lang="vi-VN" sz="2800" dirty="0">
                <a:latin typeface="+mj-lt"/>
              </a:rPr>
              <a:t>liền trước của số 10 000 là số </a:t>
            </a:r>
            <a:r>
              <a:rPr lang="vi-VN" sz="2800" dirty="0">
                <a:solidFill>
                  <a:srgbClr val="FF0000"/>
                </a:solidFill>
                <a:latin typeface="+mj-lt"/>
              </a:rPr>
              <a:t>9 999</a:t>
            </a:r>
          </a:p>
          <a:p>
            <a:endParaRPr lang="vi-VN" sz="2800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 </a:t>
            </a:r>
            <a:r>
              <a:rPr lang="vi-VN" sz="2800" dirty="0" smtClean="0">
                <a:latin typeface="+mj-lt"/>
              </a:rPr>
              <a:t>b)</a:t>
            </a:r>
            <a:r>
              <a:rPr lang="en-US" sz="2800" dirty="0" smtClean="0">
                <a:latin typeface="+mj-lt"/>
              </a:rPr>
              <a:t> </a:t>
            </a:r>
            <a:r>
              <a:rPr lang="vi-VN" sz="2800" dirty="0" smtClean="0">
                <a:latin typeface="+mj-lt"/>
              </a:rPr>
              <a:t>Khoanh vào chữ đặt trước số lớn nhất trong các số:</a:t>
            </a:r>
          </a:p>
          <a:p>
            <a:r>
              <a:rPr lang="vi-VN" sz="2800" dirty="0" smtClean="0">
                <a:latin typeface="+mj-lt"/>
              </a:rPr>
              <a:t>           42 963; 44 158; 43 669; 44 202</a:t>
            </a:r>
          </a:p>
          <a:p>
            <a:r>
              <a:rPr lang="vi-VN" sz="2800" dirty="0" smtClean="0">
                <a:latin typeface="+mj-lt"/>
              </a:rPr>
              <a:t>             A.</a:t>
            </a:r>
            <a:r>
              <a:rPr lang="vi-VN" sz="2800" dirty="0" smtClean="0"/>
              <a:t> </a:t>
            </a:r>
            <a:r>
              <a:rPr lang="vi-VN" sz="2800" dirty="0" smtClean="0">
                <a:latin typeface="+mj-lt"/>
              </a:rPr>
              <a:t>42 963                         C. 43 669</a:t>
            </a:r>
          </a:p>
          <a:p>
            <a:r>
              <a:rPr lang="vi-VN" sz="2800" dirty="0" smtClean="0">
                <a:latin typeface="+mj-lt"/>
              </a:rPr>
              <a:t>             B. 44 158                         D. 44 202</a:t>
            </a:r>
            <a:endParaRPr lang="vi-VN" sz="2800" dirty="0">
              <a:latin typeface="+mj-lt"/>
            </a:endParaRPr>
          </a:p>
          <a:p>
            <a:endParaRPr lang="vi-VN" dirty="0"/>
          </a:p>
        </p:txBody>
      </p:sp>
      <p:sp>
        <p:nvSpPr>
          <p:cNvPr id="2" name="Oval 1"/>
          <p:cNvSpPr/>
          <p:nvPr/>
        </p:nvSpPr>
        <p:spPr>
          <a:xfrm>
            <a:off x="5105400" y="5181600"/>
            <a:ext cx="501397" cy="50405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400" dirty="0" smtClean="0">
                <a:solidFill>
                  <a:schemeClr val="tx1"/>
                </a:solidFill>
                <a:latin typeface="+mj-lt"/>
              </a:rPr>
              <a:t>D</a:t>
            </a:r>
            <a:endParaRPr lang="en-US" sz="2400" dirty="0">
              <a:solidFill>
                <a:schemeClr val="tx1"/>
              </a:solidFill>
              <a:latin typeface="+mj-lt"/>
            </a:endParaRPr>
          </a:p>
        </p:txBody>
      </p:sp>
      <p:pic>
        <p:nvPicPr>
          <p:cNvPr id="5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48600" y="58674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609600"/>
            <a:ext cx="85392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dirty="0">
                <a:latin typeface="+mj-lt"/>
              </a:rPr>
              <a:t>Bài 2. Đặt tính rồi </a:t>
            </a:r>
            <a:r>
              <a:rPr lang="vi-VN" sz="2800" b="1" dirty="0" smtClean="0">
                <a:latin typeface="+mj-lt"/>
              </a:rPr>
              <a:t>tính</a:t>
            </a:r>
            <a:endParaRPr lang="en-US" sz="2800" b="1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  <a:p>
            <a:r>
              <a:rPr lang="vi-VN" sz="2800" dirty="0" smtClean="0">
                <a:latin typeface="+mj-lt"/>
              </a:rPr>
              <a:t>8129 </a:t>
            </a:r>
            <a:r>
              <a:rPr lang="vi-VN" sz="2800" dirty="0">
                <a:latin typeface="+mj-lt"/>
              </a:rPr>
              <a:t>+ </a:t>
            </a:r>
            <a:r>
              <a:rPr lang="vi-VN" sz="2800" dirty="0" smtClean="0">
                <a:latin typeface="+mj-lt"/>
              </a:rPr>
              <a:t>5936 ;    49154 </a:t>
            </a:r>
            <a:r>
              <a:rPr lang="vi-VN" sz="2800" dirty="0">
                <a:latin typeface="+mj-lt"/>
              </a:rPr>
              <a:t>– </a:t>
            </a:r>
            <a:r>
              <a:rPr lang="vi-VN" sz="2800" dirty="0" smtClean="0">
                <a:latin typeface="+mj-lt"/>
              </a:rPr>
              <a:t>3728;</a:t>
            </a:r>
            <a:r>
              <a:rPr lang="vi-VN" sz="2800" dirty="0">
                <a:latin typeface="+mj-lt"/>
              </a:rPr>
              <a:t>     </a:t>
            </a:r>
            <a:r>
              <a:rPr lang="vi-VN" sz="2800" dirty="0" smtClean="0">
                <a:latin typeface="+mj-lt"/>
              </a:rPr>
              <a:t>4605 </a:t>
            </a:r>
            <a:r>
              <a:rPr lang="vi-VN" sz="2800" dirty="0">
                <a:latin typeface="+mj-lt"/>
              </a:rPr>
              <a:t>x </a:t>
            </a:r>
            <a:r>
              <a:rPr lang="vi-VN" sz="2800" dirty="0" smtClean="0">
                <a:latin typeface="+mj-lt"/>
              </a:rPr>
              <a:t>4;        2918 </a:t>
            </a:r>
            <a:r>
              <a:rPr lang="vi-VN" sz="2800" dirty="0">
                <a:latin typeface="+mj-lt"/>
              </a:rPr>
              <a:t>: </a:t>
            </a:r>
            <a:r>
              <a:rPr lang="vi-VN" sz="2800" dirty="0" smtClean="0">
                <a:latin typeface="+mj-lt"/>
              </a:rPr>
              <a:t>9</a:t>
            </a:r>
            <a:endParaRPr lang="vi-VN" sz="2800" dirty="0">
              <a:latin typeface="+mj-lt"/>
            </a:endParaRPr>
          </a:p>
          <a:p>
            <a:endParaRPr lang="vi-VN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42910" y="2500306"/>
            <a:ext cx="12144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8129</a:t>
            </a:r>
          </a:p>
          <a:p>
            <a:r>
              <a:rPr lang="vi-VN" sz="2800" dirty="0" smtClean="0">
                <a:latin typeface="+mj-lt"/>
              </a:rPr>
              <a:t>  5936</a:t>
            </a:r>
          </a:p>
          <a:p>
            <a:r>
              <a:rPr lang="vi-VN" sz="2800" dirty="0" smtClean="0">
                <a:latin typeface="+mj-lt"/>
              </a:rPr>
              <a:t>14065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428860" y="2500306"/>
            <a:ext cx="121444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49154                                 </a:t>
            </a:r>
          </a:p>
          <a:p>
            <a:r>
              <a:rPr lang="vi-VN" sz="2800" dirty="0" smtClean="0">
                <a:latin typeface="+mj-lt"/>
              </a:rPr>
              <a:t>  3728</a:t>
            </a:r>
          </a:p>
          <a:p>
            <a:r>
              <a:rPr lang="vi-VN" sz="2800" dirty="0" smtClean="0">
                <a:latin typeface="+mj-lt"/>
              </a:rPr>
              <a:t>45426</a:t>
            </a:r>
          </a:p>
          <a:p>
            <a:endParaRPr lang="vi-VN" sz="2800" dirty="0" smtClean="0">
              <a:latin typeface="+mj-lt"/>
            </a:endParaRPr>
          </a:p>
          <a:p>
            <a:endParaRPr lang="vi-VN" sz="2800" dirty="0">
              <a:latin typeface="+mj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00496" y="2500306"/>
            <a:ext cx="1357322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  4605                     </a:t>
            </a:r>
          </a:p>
          <a:p>
            <a:r>
              <a:rPr lang="vi-VN" sz="2800" dirty="0" smtClean="0">
                <a:latin typeface="+mj-lt"/>
              </a:rPr>
              <a:t>        4</a:t>
            </a:r>
          </a:p>
          <a:p>
            <a:r>
              <a:rPr lang="vi-VN" sz="2800" dirty="0" smtClean="0">
                <a:latin typeface="+mj-lt"/>
              </a:rPr>
              <a:t>18420 </a:t>
            </a:r>
          </a:p>
          <a:p>
            <a:endParaRPr lang="vi-VN" sz="2800" dirty="0">
              <a:latin typeface="+mj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5008" y="2571744"/>
            <a:ext cx="114300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2918</a:t>
            </a:r>
            <a:r>
              <a:rPr lang="vi-VN" sz="2400" dirty="0" smtClean="0">
                <a:latin typeface="+mj-lt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021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38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02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</a:p>
          <a:p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 smtClean="0">
                <a:latin typeface="Times New Roman" pitchFamily="18" charset="0"/>
                <a:cs typeface="Times New Roman" pitchFamily="18" charset="0"/>
              </a:rPr>
              <a:t>     </a:t>
            </a:r>
            <a:endParaRPr lang="vi-VN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929454" y="2548590"/>
            <a:ext cx="6429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 smtClean="0">
                <a:latin typeface="+mj-lt"/>
              </a:rPr>
              <a:t>9</a:t>
            </a:r>
            <a:endParaRPr lang="vi-VN" sz="2800" dirty="0"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58016" y="3143248"/>
            <a:ext cx="11430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dirty="0" smtClean="0">
                <a:latin typeface="+mj-lt"/>
              </a:rPr>
              <a:t>324</a:t>
            </a:r>
            <a:endParaRPr lang="vi-VN" sz="2400" dirty="0">
              <a:latin typeface="+mj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43108" y="2643182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_</a:t>
            </a:r>
            <a:endParaRPr lang="vi-VN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57158" y="2786058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+</a:t>
            </a:r>
            <a:endParaRPr lang="vi-VN" sz="24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3714744" y="2824459"/>
            <a:ext cx="3571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400" b="1" dirty="0" smtClean="0"/>
              <a:t>x</a:t>
            </a:r>
            <a:endParaRPr lang="vi-VN" sz="2400" b="1" dirty="0"/>
          </a:p>
        </p:txBody>
      </p:sp>
      <p:cxnSp>
        <p:nvCxnSpPr>
          <p:cNvPr id="20" name="Straight Connector 19"/>
          <p:cNvCxnSpPr/>
          <p:nvPr/>
        </p:nvCxnSpPr>
        <p:spPr>
          <a:xfrm rot="5400000">
            <a:off x="5965041" y="3607595"/>
            <a:ext cx="178595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858016" y="3071810"/>
            <a:ext cx="928694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57147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29058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2357422" y="3429000"/>
            <a:ext cx="1214446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6024562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96200" y="58674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7" descr="cartoon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81962" y="4953000"/>
            <a:ext cx="1062038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1" grpId="0"/>
      <p:bldP spid="12" grpId="0"/>
      <p:bldP spid="13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26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Bài 3.</a:t>
            </a:r>
            <a:r>
              <a:rPr lang="vi-VN" sz="3200" dirty="0">
                <a:latin typeface="+mj-lt"/>
              </a:rPr>
              <a:t> </a:t>
            </a:r>
            <a:r>
              <a:rPr lang="vi-VN" sz="3200" dirty="0" smtClean="0">
                <a:latin typeface="+mj-lt"/>
              </a:rPr>
              <a:t>Một cửa hàng có 840 cái bút chì,đã bán được 1/8 số bút chì đó. Hỏi cửa hàng còn lại bao nhiêu bút chì?</a:t>
            </a:r>
            <a:r>
              <a:rPr lang="vi-VN" sz="3200" dirty="0"/>
              <a:t/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415313"/>
            <a:ext cx="74295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err="1" smtClean="0">
                <a:latin typeface="+mj-lt"/>
              </a:rPr>
              <a:t>Tóm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 smtClean="0">
                <a:latin typeface="+mj-lt"/>
              </a:rPr>
              <a:t>tắt</a:t>
            </a:r>
            <a:r>
              <a:rPr lang="en-US" sz="3600" b="1" dirty="0" smtClean="0">
                <a:latin typeface="+mj-lt"/>
              </a:rPr>
              <a:t>:</a:t>
            </a:r>
          </a:p>
          <a:p>
            <a:r>
              <a:rPr lang="en-US" sz="3600" dirty="0" err="1" smtClean="0">
                <a:latin typeface="+mj-lt"/>
              </a:rPr>
              <a:t>Có</a:t>
            </a:r>
            <a:r>
              <a:rPr lang="en-US" sz="3600" dirty="0" smtClean="0">
                <a:latin typeface="+mj-lt"/>
              </a:rPr>
              <a:t>         :  840 </a:t>
            </a:r>
            <a:r>
              <a:rPr lang="en-US" sz="3600" dirty="0" err="1" smtClean="0">
                <a:latin typeface="+mj-lt"/>
              </a:rPr>
              <a:t>bút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chì</a:t>
            </a:r>
            <a:endParaRPr lang="en-US" sz="3600" dirty="0" smtClean="0">
              <a:latin typeface="+mj-lt"/>
            </a:endParaRPr>
          </a:p>
          <a:p>
            <a:r>
              <a:rPr lang="en-US" sz="3600" dirty="0" err="1" smtClean="0">
                <a:latin typeface="+mj-lt"/>
              </a:rPr>
              <a:t>Đã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bán</a:t>
            </a:r>
            <a:r>
              <a:rPr lang="en-US" sz="3600" dirty="0" smtClean="0">
                <a:latin typeface="+mj-lt"/>
              </a:rPr>
              <a:t> : 1/8 </a:t>
            </a:r>
            <a:r>
              <a:rPr lang="en-US" sz="3600" dirty="0" err="1" smtClean="0">
                <a:latin typeface="+mj-lt"/>
              </a:rPr>
              <a:t>số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bút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chì</a:t>
            </a:r>
            <a:endParaRPr lang="en-US" sz="3600" dirty="0" smtClean="0">
              <a:latin typeface="+mj-lt"/>
            </a:endParaRPr>
          </a:p>
          <a:p>
            <a:r>
              <a:rPr lang="en-US" sz="3600" dirty="0" err="1" smtClean="0">
                <a:latin typeface="+mj-lt"/>
              </a:rPr>
              <a:t>Còn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lại</a:t>
            </a:r>
            <a:r>
              <a:rPr lang="en-US" sz="3600" dirty="0" smtClean="0">
                <a:latin typeface="+mj-lt"/>
              </a:rPr>
              <a:t> :  ……  </a:t>
            </a:r>
            <a:r>
              <a:rPr lang="en-US" sz="3600" dirty="0" err="1" smtClean="0">
                <a:latin typeface="+mj-lt"/>
              </a:rPr>
              <a:t>bút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chì</a:t>
            </a:r>
            <a:r>
              <a:rPr lang="en-US" sz="3600" dirty="0" smtClean="0">
                <a:latin typeface="+mj-lt"/>
              </a:rPr>
              <a:t> ?</a:t>
            </a:r>
            <a:endParaRPr lang="vi-VN" sz="3600" dirty="0">
              <a:latin typeface="+mj-lt"/>
            </a:endParaRPr>
          </a:p>
          <a:p>
            <a:endParaRPr lang="vi-VN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588224" y="1484784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533400"/>
            <a:ext cx="826296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latin typeface="+mj-lt"/>
              </a:rPr>
              <a:t>Bài 3.</a:t>
            </a:r>
            <a:r>
              <a:rPr lang="vi-VN" sz="3200" dirty="0">
                <a:latin typeface="+mj-lt"/>
              </a:rPr>
              <a:t> </a:t>
            </a:r>
            <a:r>
              <a:rPr lang="vi-VN" sz="3200" dirty="0" smtClean="0">
                <a:latin typeface="+mj-lt"/>
              </a:rPr>
              <a:t>Một cửa hàng có 840 cái bút chì,đã bán được 1/8 số bút chì đó. Hỏi cửa hàng còn lại bao nhiêu bút chì?</a:t>
            </a:r>
            <a:r>
              <a:rPr lang="vi-VN" sz="3200" dirty="0"/>
              <a:t/>
            </a:r>
            <a:br>
              <a:rPr lang="vi-VN" sz="3200" dirty="0"/>
            </a:br>
            <a:endParaRPr lang="vi-VN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2415313"/>
            <a:ext cx="74295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 smtClean="0">
                <a:latin typeface="+mj-lt"/>
              </a:rPr>
              <a:t>Bài</a:t>
            </a:r>
            <a:r>
              <a:rPr lang="en-US" sz="3600" b="1" dirty="0" smtClean="0">
                <a:latin typeface="+mj-lt"/>
              </a:rPr>
              <a:t> </a:t>
            </a:r>
            <a:r>
              <a:rPr lang="en-US" sz="3600" b="1" dirty="0" err="1" smtClean="0">
                <a:latin typeface="+mj-lt"/>
              </a:rPr>
              <a:t>giải</a:t>
            </a:r>
            <a:endParaRPr lang="vi-VN" sz="3600" dirty="0">
              <a:latin typeface="+mj-lt"/>
            </a:endParaRPr>
          </a:p>
          <a:p>
            <a:pPr algn="ctr"/>
            <a:r>
              <a:rPr lang="vi-VN" sz="3600" dirty="0" smtClean="0">
                <a:latin typeface="+mj-lt"/>
              </a:rPr>
              <a:t>Cửa hàng đã bán được số bút chì là</a:t>
            </a:r>
            <a:r>
              <a:rPr lang="en-US" sz="3600" dirty="0" smtClean="0">
                <a:latin typeface="+mj-lt"/>
              </a:rPr>
              <a:t>:</a:t>
            </a:r>
            <a:endParaRPr lang="vi-VN" sz="3600" dirty="0" smtClean="0">
              <a:latin typeface="+mj-lt"/>
            </a:endParaRPr>
          </a:p>
          <a:p>
            <a:pPr algn="ctr"/>
            <a:r>
              <a:rPr lang="vi-VN" sz="3600" dirty="0" smtClean="0">
                <a:latin typeface="+mj-lt"/>
              </a:rPr>
              <a:t>    840 : 8 = 105 (bút chì)</a:t>
            </a:r>
          </a:p>
          <a:p>
            <a:pPr algn="ctr"/>
            <a:r>
              <a:rPr lang="vi-VN" sz="3600" dirty="0" smtClean="0">
                <a:latin typeface="+mj-lt"/>
              </a:rPr>
              <a:t>Cửa hàng còn lại số cái bút chì là</a:t>
            </a:r>
            <a:r>
              <a:rPr lang="en-US" sz="3600" dirty="0" smtClean="0">
                <a:latin typeface="+mj-lt"/>
              </a:rPr>
              <a:t>:</a:t>
            </a:r>
            <a:endParaRPr lang="vi-VN" sz="3600" dirty="0" smtClean="0">
              <a:latin typeface="+mj-lt"/>
            </a:endParaRPr>
          </a:p>
          <a:p>
            <a:pPr algn="ctr"/>
            <a:r>
              <a:rPr lang="vi-VN" sz="3600" dirty="0" smtClean="0">
                <a:latin typeface="+mj-lt"/>
              </a:rPr>
              <a:t>        840 – 105 =735</a:t>
            </a:r>
            <a:r>
              <a:rPr lang="vi-VN" sz="3600" dirty="0" smtClean="0"/>
              <a:t> </a:t>
            </a:r>
            <a:r>
              <a:rPr lang="vi-VN" sz="3600" dirty="0" smtClean="0">
                <a:latin typeface="+mj-lt"/>
              </a:rPr>
              <a:t>(bút chì)</a:t>
            </a:r>
          </a:p>
          <a:p>
            <a:pPr algn="ctr"/>
            <a:r>
              <a:rPr lang="vi-VN" sz="3600" dirty="0" smtClean="0">
                <a:latin typeface="+mj-lt"/>
              </a:rPr>
              <a:t>              Đ</a:t>
            </a:r>
            <a:r>
              <a:rPr lang="en-US" sz="3600" dirty="0" err="1" smtClean="0">
                <a:latin typeface="+mj-lt"/>
              </a:rPr>
              <a:t>áp</a:t>
            </a:r>
            <a:r>
              <a:rPr lang="en-US" sz="3600" dirty="0" smtClean="0">
                <a:latin typeface="+mj-lt"/>
              </a:rPr>
              <a:t> </a:t>
            </a:r>
            <a:r>
              <a:rPr lang="en-US" sz="3600" dirty="0" err="1" smtClean="0">
                <a:latin typeface="+mj-lt"/>
              </a:rPr>
              <a:t>số</a:t>
            </a:r>
            <a:r>
              <a:rPr lang="en-US" sz="3600" dirty="0" smtClean="0">
                <a:latin typeface="+mj-lt"/>
              </a:rPr>
              <a:t> </a:t>
            </a:r>
            <a:r>
              <a:rPr lang="vi-VN" sz="3600" dirty="0" smtClean="0">
                <a:latin typeface="+mj-lt"/>
              </a:rPr>
              <a:t>: 735 bút chì</a:t>
            </a:r>
            <a:endParaRPr lang="vi-VN" sz="3600" dirty="0">
              <a:latin typeface="+mj-lt"/>
            </a:endParaRPr>
          </a:p>
          <a:p>
            <a:endParaRPr lang="vi-VN" sz="3600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6588224" y="1484784"/>
            <a:ext cx="136815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8200" y="152400"/>
            <a:ext cx="73057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imes New Roman" pitchFamily="18" charset="0"/>
                <a:cs typeface="Times New Roman" pitchFamily="18" charset="0"/>
              </a:rPr>
              <a:t>Bài 4. </a:t>
            </a:r>
            <a:r>
              <a:rPr lang="vi-VN" sz="2800" dirty="0" smtClean="0">
                <a:latin typeface="Times New Roman" pitchFamily="18" charset="0"/>
                <a:cs typeface="Times New Roman" pitchFamily="18" charset="0"/>
              </a:rPr>
              <a:t>Xem bảng đây rồi trả lời câu hỏi:</a:t>
            </a:r>
            <a:endParaRPr lang="pt-BR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0999" y="914401"/>
          <a:ext cx="8458200" cy="50291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8923"/>
                <a:gridCol w="1687319"/>
                <a:gridCol w="1832331"/>
                <a:gridCol w="1542308"/>
                <a:gridCol w="1687319"/>
              </a:tblGrid>
              <a:tr h="1383173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Tên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người mua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Búp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bê</a:t>
                      </a:r>
                    </a:p>
                    <a:p>
                      <a:pPr algn="ctr"/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12 000đồng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Ô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tô</a:t>
                      </a:r>
                    </a:p>
                    <a:p>
                      <a:pPr algn="ctr"/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2000 đồng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Máy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bay</a:t>
                      </a:r>
                    </a:p>
                    <a:p>
                      <a:pPr algn="ctr"/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6000 đồng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Số tiền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phải trả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Nga 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4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Mỹ</a:t>
                      </a:r>
                      <a:r>
                        <a:rPr lang="vi-VN" sz="28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215342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Đức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0 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endParaRPr lang="vi-VN" sz="28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280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20 000 đồng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2"/>
          <p:cNvSpPr txBox="1"/>
          <p:nvPr/>
        </p:nvSpPr>
        <p:spPr>
          <a:xfrm>
            <a:off x="304800" y="685800"/>
            <a:ext cx="8534400" cy="509295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a,</a:t>
            </a:r>
            <a:r>
              <a:rPr lang="en-US" sz="3200" dirty="0" smtClean="0">
                <a:solidFill>
                  <a:srgbClr val="FF0000"/>
                </a:solidFill>
                <a:latin typeface="+mj-lt"/>
              </a:rPr>
              <a:t> </a:t>
            </a:r>
            <a:r>
              <a:rPr lang="vi-VN" sz="3200" dirty="0" smtClean="0">
                <a:latin typeface="+mj-lt"/>
              </a:rPr>
              <a:t>Mỗi cột của bảng trên cho biết những gì?</a:t>
            </a: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b</a:t>
            </a:r>
            <a:r>
              <a:rPr lang="vi-VN" sz="3200" dirty="0" smtClean="0">
                <a:latin typeface="+mj-lt"/>
              </a:rPr>
              <a:t>, Mỗi bạn Nga, Mỹ ,Đức mua những loại dồ chơi nào và số lượng mỗi loại là bao nhiêu?</a:t>
            </a:r>
          </a:p>
          <a:p>
            <a:r>
              <a:rPr lang="vi-VN" sz="3200" dirty="0" smtClean="0">
                <a:latin typeface="+mj-lt"/>
              </a:rPr>
              <a:t>     </a:t>
            </a:r>
            <a:endParaRPr lang="en-US" sz="3200" dirty="0" smtClean="0">
              <a:latin typeface="+mj-lt"/>
            </a:endParaRPr>
          </a:p>
          <a:p>
            <a:r>
              <a:rPr lang="vi-VN" sz="3200" dirty="0" smtClean="0">
                <a:latin typeface="+mj-lt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Mẫu: Bạn Nga mua 1 búp bê và 4 ô tô</a:t>
            </a:r>
            <a:endParaRPr lang="en-US" sz="3200" dirty="0" smtClean="0">
              <a:solidFill>
                <a:srgbClr val="FF0000"/>
              </a:solidFill>
              <a:latin typeface="+mj-lt"/>
            </a:endParaRPr>
          </a:p>
          <a:p>
            <a:endParaRPr lang="vi-VN" sz="3200" dirty="0" smtClean="0">
              <a:solidFill>
                <a:srgbClr val="FF0000"/>
              </a:solidFill>
              <a:latin typeface="+mj-lt"/>
            </a:endParaRP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c,</a:t>
            </a:r>
            <a:r>
              <a:rPr lang="en-US" sz="3200" dirty="0" smtClean="0">
                <a:latin typeface="+mj-lt"/>
              </a:rPr>
              <a:t> </a:t>
            </a:r>
            <a:r>
              <a:rPr lang="vi-VN" sz="3200" dirty="0" smtClean="0">
                <a:latin typeface="+mj-lt"/>
              </a:rPr>
              <a:t>Mỗi bạn phải trả bao nhiêu tiền?</a:t>
            </a: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d</a:t>
            </a:r>
            <a:r>
              <a:rPr lang="vi-VN" sz="3200" dirty="0" smtClean="0">
                <a:latin typeface="+mj-lt"/>
              </a:rPr>
              <a:t>,Em có thể mua những loại đồ chơi nào,với số lượng mỗi loại là bao nhiêu để phải trả 20 000 đồng?</a:t>
            </a:r>
            <a:endParaRPr lang="vi-VN" sz="3200" dirty="0">
              <a:latin typeface="+mj-lt"/>
            </a:endParaRPr>
          </a:p>
        </p:txBody>
      </p:sp>
      <p:pic>
        <p:nvPicPr>
          <p:cNvPr id="5" name="Picture 3" descr="floral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2475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7200" y="533400"/>
            <a:ext cx="85344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vi-VN" sz="3200" dirty="0" err="1" smtClean="0">
                <a:solidFill>
                  <a:srgbClr val="FF0000"/>
                </a:solidFill>
                <a:latin typeface="+mj-lt"/>
              </a:rPr>
              <a:t>a</a:t>
            </a:r>
            <a:r>
              <a:rPr lang="vi-VN" sz="3200" dirty="0" err="1" smtClean="0">
                <a:latin typeface="+mj-lt"/>
              </a:rPr>
              <a:t>,Cột</a:t>
            </a:r>
            <a:r>
              <a:rPr lang="vi-VN" sz="3200" dirty="0" smtClean="0">
                <a:latin typeface="+mj-lt"/>
              </a:rPr>
              <a:t> 1 cho biết tên người mua là Nga, </a:t>
            </a:r>
            <a:r>
              <a:rPr lang="vi-VN" sz="3200" dirty="0" err="1" smtClean="0">
                <a:latin typeface="+mj-lt"/>
              </a:rPr>
              <a:t>Mỹ</a:t>
            </a:r>
            <a:r>
              <a:rPr lang="vi-VN" sz="3200" dirty="0" smtClean="0">
                <a:latin typeface="+mj-lt"/>
              </a:rPr>
              <a:t>, Đức</a:t>
            </a:r>
          </a:p>
          <a:p>
            <a:r>
              <a:rPr lang="vi-VN" sz="3200" dirty="0" smtClean="0">
                <a:latin typeface="+mj-lt"/>
              </a:rPr>
              <a:t>   </a:t>
            </a:r>
            <a:r>
              <a:rPr lang="vi-VN" sz="3200" dirty="0" err="1" smtClean="0">
                <a:latin typeface="+mj-lt"/>
              </a:rPr>
              <a:t>Cột</a:t>
            </a:r>
            <a:r>
              <a:rPr lang="vi-VN" sz="3200" dirty="0" smtClean="0">
                <a:latin typeface="+mj-lt"/>
              </a:rPr>
              <a:t> 2 cho biết giá của búp bê là 12 000 đồng</a:t>
            </a:r>
          </a:p>
          <a:p>
            <a:r>
              <a:rPr lang="vi-VN" sz="3200" dirty="0" smtClean="0">
                <a:latin typeface="+mj-lt"/>
              </a:rPr>
              <a:t>   </a:t>
            </a:r>
            <a:r>
              <a:rPr lang="vi-VN" sz="3200" dirty="0" err="1" smtClean="0">
                <a:latin typeface="+mj-lt"/>
              </a:rPr>
              <a:t>Cột</a:t>
            </a:r>
            <a:r>
              <a:rPr lang="vi-VN" sz="3200" dirty="0" smtClean="0">
                <a:latin typeface="+mj-lt"/>
              </a:rPr>
              <a:t> 3 cho biết giá của ô tô là 2000 đồng</a:t>
            </a:r>
          </a:p>
          <a:p>
            <a:r>
              <a:rPr lang="vi-VN" sz="3200" dirty="0" smtClean="0">
                <a:latin typeface="+mj-lt"/>
              </a:rPr>
              <a:t>   </a:t>
            </a:r>
            <a:r>
              <a:rPr lang="vi-VN" sz="3200" dirty="0" err="1" smtClean="0">
                <a:latin typeface="+mj-lt"/>
              </a:rPr>
              <a:t>Cột</a:t>
            </a:r>
            <a:r>
              <a:rPr lang="vi-VN" sz="3200" dirty="0" smtClean="0">
                <a:latin typeface="+mj-lt"/>
              </a:rPr>
              <a:t> 4 cho biết giá  của máy bay là 6000 đồng</a:t>
            </a:r>
          </a:p>
          <a:p>
            <a:r>
              <a:rPr lang="vi-VN" sz="3200" dirty="0" smtClean="0">
                <a:latin typeface="+mj-lt"/>
              </a:rPr>
              <a:t>   </a:t>
            </a:r>
            <a:r>
              <a:rPr lang="vi-VN" sz="3200" dirty="0" err="1" smtClean="0">
                <a:latin typeface="+mj-lt"/>
              </a:rPr>
              <a:t>Cột</a:t>
            </a:r>
            <a:r>
              <a:rPr lang="vi-VN" sz="3200" dirty="0" smtClean="0">
                <a:latin typeface="+mj-lt"/>
              </a:rPr>
              <a:t> 5 có biết số tiền phải trả khi các bạn mua các đồ chơi trong bảng</a:t>
            </a: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b,</a:t>
            </a:r>
            <a:r>
              <a:rPr lang="vi-VN" sz="3200" dirty="0" smtClean="0">
                <a:latin typeface="+mj-lt"/>
              </a:rPr>
              <a:t> Bạn Mỹ mua 1 búp bê , 1 ô tô và 1 máy bay</a:t>
            </a:r>
          </a:p>
          <a:p>
            <a:r>
              <a:rPr lang="vi-VN" sz="3200" dirty="0" smtClean="0">
                <a:latin typeface="+mj-lt"/>
              </a:rPr>
              <a:t>    </a:t>
            </a:r>
            <a:r>
              <a:rPr lang="vi-VN" sz="3200" dirty="0" err="1" smtClean="0">
                <a:latin typeface="+mj-lt"/>
              </a:rPr>
              <a:t>Bạn</a:t>
            </a:r>
            <a:r>
              <a:rPr lang="vi-VN" sz="3200" dirty="0" smtClean="0">
                <a:latin typeface="+mj-lt"/>
              </a:rPr>
              <a:t> Đức mua 1 ô tô và 3 máy bay</a:t>
            </a: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c,</a:t>
            </a:r>
            <a:r>
              <a:rPr lang="vi-VN" sz="3200" dirty="0" smtClean="0">
                <a:latin typeface="+mj-lt"/>
              </a:rPr>
              <a:t>Mỗi bạn phải trả 20 000 đồng</a:t>
            </a:r>
          </a:p>
          <a:p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d,</a:t>
            </a:r>
            <a:r>
              <a:rPr lang="vi-VN" sz="3200" dirty="0" smtClean="0">
                <a:latin typeface="+mj-lt"/>
              </a:rPr>
              <a:t>Em có thể mua 1 máy bay và 6 ô tô</a:t>
            </a:r>
          </a:p>
          <a:p>
            <a:r>
              <a:rPr lang="vi-VN" sz="3200" dirty="0" smtClean="0">
                <a:latin typeface="+mj-lt"/>
              </a:rPr>
              <a:t>   Em có thể mua 2 máy bay và 4 ô tô</a:t>
            </a:r>
            <a:endParaRPr lang="vi-VN" sz="3200" dirty="0">
              <a:latin typeface="+mj-lt"/>
            </a:endParaRPr>
          </a:p>
        </p:txBody>
      </p:sp>
      <p:pic>
        <p:nvPicPr>
          <p:cNvPr id="4" name="Picture 3" descr="flora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5418138"/>
            <a:ext cx="1619250" cy="1439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9.0&quot;&gt;&lt;object type=&quot;1&quot; unique_id=&quot;10001&quot;&gt;&lt;object type=&quot;2&quot; unique_id=&quot;10234&quot;&gt;&lt;object type=&quot;3&quot; unique_id=&quot;10236&quot;&gt;&lt;property id=&quot;20148&quot; value=&quot;5&quot;/&gt;&lt;property id=&quot;20300&quot; value=&quot;Slide 2&quot;/&gt;&lt;property id=&quot;20307&quot; value=&quot;265&quot;/&gt;&lt;/object&gt;&lt;object type=&quot;3&quot; unique_id=&quot;10237&quot;&gt;&lt;property id=&quot;20148&quot; value=&quot;5&quot;/&gt;&lt;property id=&quot;20300&quot; value=&quot;Slide 3&quot;/&gt;&lt;property id=&quot;20307&quot; value=&quot;256&quot;/&gt;&lt;/object&gt;&lt;object type=&quot;3&quot; unique_id=&quot;10238&quot;&gt;&lt;property id=&quot;20148&quot; value=&quot;5&quot;/&gt;&lt;property id=&quot;20300&quot; value=&quot;Slide 4&quot;/&gt;&lt;property id=&quot;20307&quot; value=&quot;261&quot;/&gt;&lt;/object&gt;&lt;object type=&quot;3&quot; unique_id=&quot;10239&quot;&gt;&lt;property id=&quot;20148&quot; value=&quot;5&quot;/&gt;&lt;property id=&quot;20300&quot; value=&quot;Slide 5&quot;/&gt;&lt;property id=&quot;20307&quot; value=&quot;258&quot;/&gt;&lt;/object&gt;&lt;object type=&quot;3&quot; unique_id=&quot;10240&quot;&gt;&lt;property id=&quot;20148&quot; value=&quot;5&quot;/&gt;&lt;property id=&quot;20300&quot; value=&quot;Slide 6&quot;/&gt;&lt;property id=&quot;20307&quot; value=&quot;260&quot;/&gt;&lt;/object&gt;&lt;object type=&quot;3&quot; unique_id=&quot;10241&quot;&gt;&lt;property id=&quot;20148&quot; value=&quot;5&quot;/&gt;&lt;property id=&quot;20300&quot; value=&quot;Slide 7&quot;/&gt;&lt;property id=&quot;20307&quot; value=&quot;262&quot;/&gt;&lt;/object&gt;&lt;object type=&quot;3&quot; unique_id=&quot;10242&quot;&gt;&lt;property id=&quot;20148&quot; value=&quot;5&quot;/&gt;&lt;property id=&quot;20300&quot; value=&quot;Slide 8&quot;/&gt;&lt;property id=&quot;20307&quot; value=&quot;263&quot;/&gt;&lt;/object&gt;&lt;object type=&quot;3&quot; unique_id=&quot;10283&quot;&gt;&lt;property id=&quot;20148&quot; value=&quot;5&quot;/&gt;&lt;property id=&quot;20300&quot; value=&quot;Slide 1&quot;/&gt;&lt;property id=&quot;20307&quot; value=&quot;266&quot;/&gt;&lt;/object&gt;&lt;/object&gt;&lt;object type=&quot;8&quot; unique_id=&quot;10252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414</Words>
  <Application>Microsoft Office PowerPoint</Application>
  <PresentationFormat>On-screen Show (4:3)</PresentationFormat>
  <Paragraphs>95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Case</dc:creator>
  <cp:lastModifiedBy>Windows User</cp:lastModifiedBy>
  <cp:revision>24</cp:revision>
  <dcterms:created xsi:type="dcterms:W3CDTF">2016-08-17T14:33:58Z</dcterms:created>
  <dcterms:modified xsi:type="dcterms:W3CDTF">2021-03-12T05:34:28Z</dcterms:modified>
</cp:coreProperties>
</file>